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2" r:id="rId8"/>
    <p:sldId id="259" r:id="rId9"/>
    <p:sldId id="261" r:id="rId10"/>
    <p:sldId id="265" r:id="rId11"/>
    <p:sldId id="266" r:id="rId12"/>
    <p:sldId id="272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7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8" autoAdjust="0"/>
    <p:restoredTop sz="94660"/>
  </p:normalViewPr>
  <p:slideViewPr>
    <p:cSldViewPr>
      <p:cViewPr varScale="1">
        <p:scale>
          <a:sx n="73" d="100"/>
          <a:sy n="73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2F050E-F8E5-4F0B-B8C6-9715F127F06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7BD2C-0659-48DD-9CE5-4D0C4C5535C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Brejia</a:t>
            </a:r>
            <a:r>
              <a:rPr lang="en-US" dirty="0" smtClean="0"/>
              <a:t> Blocker</a:t>
            </a:r>
          </a:p>
          <a:p>
            <a:r>
              <a:rPr lang="en-US" dirty="0" smtClean="0"/>
              <a:t>Carolyn </a:t>
            </a:r>
            <a:r>
              <a:rPr lang="en-US" dirty="0" err="1" smtClean="0"/>
              <a:t>Toure</a:t>
            </a:r>
            <a:endParaRPr lang="en-US" dirty="0" smtClean="0"/>
          </a:p>
          <a:p>
            <a:r>
              <a:rPr lang="en-US" dirty="0" err="1" smtClean="0"/>
              <a:t>Coi</a:t>
            </a:r>
            <a:r>
              <a:rPr lang="en-US" dirty="0" smtClean="0"/>
              <a:t> Clarke</a:t>
            </a:r>
          </a:p>
          <a:p>
            <a:r>
              <a:rPr lang="en-US" dirty="0" smtClean="0"/>
              <a:t>Randall Oliver</a:t>
            </a:r>
          </a:p>
          <a:p>
            <a:r>
              <a:rPr lang="en-US" dirty="0" smtClean="0"/>
              <a:t>John Wilson</a:t>
            </a:r>
          </a:p>
          <a:p>
            <a:r>
              <a:rPr lang="en-US" dirty="0" err="1" smtClean="0"/>
              <a:t>Sharita</a:t>
            </a:r>
            <a:r>
              <a:rPr lang="en-US" dirty="0" smtClean="0"/>
              <a:t> </a:t>
            </a:r>
            <a:r>
              <a:rPr lang="en-US" dirty="0" err="1" smtClean="0"/>
              <a:t>garmon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Amazingg</a:t>
            </a:r>
            <a:r>
              <a:rPr lang="en-US" dirty="0" smtClean="0"/>
              <a:t> Umbrellas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971800" cy="34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1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“word of mouth”</a:t>
            </a:r>
          </a:p>
          <a:p>
            <a:r>
              <a:rPr lang="en-US" dirty="0" smtClean="0"/>
              <a:t>Advertising visuals</a:t>
            </a:r>
          </a:p>
          <a:p>
            <a:pPr lvl="1"/>
            <a:r>
              <a:rPr lang="en-US" dirty="0" smtClean="0"/>
              <a:t>Flyers, umbrellas</a:t>
            </a:r>
          </a:p>
          <a:p>
            <a:r>
              <a:rPr lang="en-US" dirty="0" smtClean="0"/>
              <a:t>Web based promotion</a:t>
            </a:r>
          </a:p>
          <a:p>
            <a:pPr lvl="1"/>
            <a:r>
              <a:rPr lang="en-US" dirty="0" smtClean="0"/>
              <a:t>Facebook, twitter, </a:t>
            </a:r>
            <a:r>
              <a:rPr lang="en-US" dirty="0" err="1" smtClean="0"/>
              <a:t>instagram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Sponsorship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Budgeting expenses and profit</a:t>
            </a:r>
          </a:p>
          <a:p>
            <a:r>
              <a:rPr lang="en-US" dirty="0" smtClean="0"/>
              <a:t>Quality Control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Supply supervision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									</a:t>
            </a:r>
          </a:p>
          <a:p>
            <a:r>
              <a:rPr lang="en-US" dirty="0"/>
              <a:t>Milestone	Start Date	End Date	</a:t>
            </a:r>
            <a:r>
              <a:rPr lang="en-US" dirty="0" smtClean="0"/>
              <a:t>Budget</a:t>
            </a:r>
          </a:p>
          <a:p>
            <a:pPr marL="0" indent="0">
              <a:buNone/>
            </a:pPr>
            <a:r>
              <a:rPr lang="en-US" dirty="0" smtClean="0"/>
              <a:t>Manager 						Department</a:t>
            </a:r>
            <a:endParaRPr lang="en-US" dirty="0"/>
          </a:p>
          <a:p>
            <a:r>
              <a:rPr lang="en-US" dirty="0" smtClean="0"/>
              <a:t>B. Blocker 	11/4/2012</a:t>
            </a:r>
            <a:r>
              <a:rPr lang="en-US" dirty="0"/>
              <a:t>	12/4/2012	$0 	CEO</a:t>
            </a:r>
          </a:p>
          <a:p>
            <a:r>
              <a:rPr lang="en-US" dirty="0" smtClean="0"/>
              <a:t>C. Clarke	 11/4/2012</a:t>
            </a:r>
            <a:r>
              <a:rPr lang="en-US" dirty="0"/>
              <a:t>	12/4/2012	$0 </a:t>
            </a:r>
            <a:r>
              <a:rPr lang="en-US" dirty="0" smtClean="0"/>
              <a:t>    Public Relations</a:t>
            </a:r>
            <a:endParaRPr lang="en-US" dirty="0"/>
          </a:p>
          <a:p>
            <a:r>
              <a:rPr lang="en-US" dirty="0" smtClean="0"/>
              <a:t>R. </a:t>
            </a:r>
            <a:r>
              <a:rPr lang="en-US" dirty="0"/>
              <a:t>Oliver	11/4/2012	12/4/2012	$</a:t>
            </a:r>
            <a:r>
              <a:rPr lang="en-US" dirty="0" smtClean="0"/>
              <a:t>200 Manufacturing</a:t>
            </a:r>
            <a:endParaRPr lang="en-US" dirty="0"/>
          </a:p>
          <a:p>
            <a:r>
              <a:rPr lang="en-US" dirty="0" smtClean="0"/>
              <a:t>C. </a:t>
            </a:r>
            <a:r>
              <a:rPr lang="en-US" dirty="0" err="1"/>
              <a:t>Toure</a:t>
            </a:r>
            <a:r>
              <a:rPr lang="en-US" dirty="0"/>
              <a:t>	11/4/2012	12/4/2012	$0 </a:t>
            </a:r>
            <a:r>
              <a:rPr lang="en-US" dirty="0" smtClean="0"/>
              <a:t>Customer </a:t>
            </a:r>
            <a:r>
              <a:rPr lang="en-US" dirty="0"/>
              <a:t>Service</a:t>
            </a:r>
          </a:p>
          <a:p>
            <a:r>
              <a:rPr lang="en-US" dirty="0" smtClean="0"/>
              <a:t>S. </a:t>
            </a:r>
            <a:r>
              <a:rPr lang="en-US" dirty="0" err="1" smtClean="0"/>
              <a:t>Garmon</a:t>
            </a:r>
            <a:r>
              <a:rPr lang="en-US" dirty="0"/>
              <a:t>	11/4/2012	12/4/2012	$50 </a:t>
            </a:r>
            <a:r>
              <a:rPr lang="en-US" dirty="0" err="1" smtClean="0"/>
              <a:t>Mktg</a:t>
            </a:r>
            <a:r>
              <a:rPr lang="en-US" dirty="0" smtClean="0"/>
              <a:t> Strategy</a:t>
            </a:r>
            <a:endParaRPr lang="en-US" dirty="0"/>
          </a:p>
          <a:p>
            <a:r>
              <a:rPr lang="en-US" dirty="0" smtClean="0"/>
              <a:t>J. </a:t>
            </a:r>
            <a:r>
              <a:rPr lang="en-US" dirty="0"/>
              <a:t>Wilson	11/4/2012	12/4/2012	$0 	</a:t>
            </a:r>
            <a:r>
              <a:rPr lang="en-US" dirty="0" smtClean="0"/>
              <a:t>Finances</a:t>
            </a:r>
            <a:endParaRPr lang="en-US" dirty="0"/>
          </a:p>
          <a:p>
            <a:r>
              <a:rPr lang="en-US" dirty="0" smtClean="0"/>
              <a:t>Totals</a:t>
            </a:r>
            <a:r>
              <a:rPr lang="en-US" dirty="0"/>
              <a:t>			</a:t>
            </a:r>
            <a:r>
              <a:rPr lang="en-US" dirty="0" smtClean="0"/>
              <a:t>		$</a:t>
            </a:r>
            <a:r>
              <a:rPr lang="en-US" dirty="0"/>
              <a:t>250 	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Gage success growth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Monitor first month’s sales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Evaluate target market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Form a record of demand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$500 each contribution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Invest 100% into first year’s savings ,  after third year introduce compensation taking 50%  of each month’s profit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574265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4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			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 smtClean="0"/>
              <a:t>				FY </a:t>
            </a:r>
            <a:r>
              <a:rPr lang="en-US" sz="6400" dirty="0"/>
              <a:t>2013	FY 2014	FY 2015</a:t>
            </a:r>
          </a:p>
          <a:p>
            <a:r>
              <a:rPr lang="en-US" sz="6400" dirty="0"/>
              <a:t>Beginning Balance			</a:t>
            </a:r>
          </a:p>
          <a:p>
            <a:r>
              <a:rPr lang="en-US" sz="6400" dirty="0"/>
              <a:t>Opening Balance Cash &amp; Checking	</a:t>
            </a:r>
            <a:r>
              <a:rPr lang="en-US" sz="6400" dirty="0" smtClean="0"/>
              <a:t>	$</a:t>
            </a:r>
            <a:r>
              <a:rPr lang="en-US" sz="6400" dirty="0"/>
              <a:t>3,000 	$1,890 	$5,870 </a:t>
            </a:r>
          </a:p>
          <a:p>
            <a:r>
              <a:rPr lang="en-US" sz="6400" dirty="0"/>
              <a:t>			</a:t>
            </a:r>
          </a:p>
          <a:p>
            <a:r>
              <a:rPr lang="en-US" sz="6400" dirty="0"/>
              <a:t>Plus Money Received			</a:t>
            </a:r>
            <a:r>
              <a:rPr lang="en-US" sz="6400" dirty="0" smtClean="0"/>
              <a:t> </a:t>
            </a:r>
            <a:endParaRPr lang="en-US" sz="6400" dirty="0"/>
          </a:p>
          <a:p>
            <a:r>
              <a:rPr lang="en-US" sz="6400" dirty="0"/>
              <a:t>Sales	</a:t>
            </a:r>
            <a:r>
              <a:rPr lang="en-US" sz="6400" dirty="0" smtClean="0"/>
              <a:t>				$</a:t>
            </a:r>
            <a:r>
              <a:rPr lang="en-US" sz="6400" dirty="0"/>
              <a:t>4,050 	$6,000 	$6,500 </a:t>
            </a:r>
          </a:p>
          <a:p>
            <a:r>
              <a:rPr lang="en-US" sz="6400" dirty="0"/>
              <a:t>Subtotal Money Received	</a:t>
            </a:r>
            <a:r>
              <a:rPr lang="en-US" sz="6400" dirty="0" smtClean="0"/>
              <a:t>		$</a:t>
            </a:r>
            <a:r>
              <a:rPr lang="en-US" sz="6400" dirty="0"/>
              <a:t>4,050 	$6,000 	$6,500 </a:t>
            </a:r>
          </a:p>
          <a:p>
            <a:r>
              <a:rPr lang="en-US" sz="6400" dirty="0"/>
              <a:t>			</a:t>
            </a:r>
          </a:p>
          <a:p>
            <a:r>
              <a:rPr lang="en-US" sz="6400" dirty="0"/>
              <a:t>Less Money Spent			</a:t>
            </a:r>
          </a:p>
          <a:p>
            <a:r>
              <a:rPr lang="en-US" sz="6400" dirty="0"/>
              <a:t>			</a:t>
            </a:r>
          </a:p>
          <a:p>
            <a:r>
              <a:rPr lang="en-US" sz="6400" dirty="0"/>
              <a:t>Direct Costs			</a:t>
            </a:r>
          </a:p>
          <a:p>
            <a:r>
              <a:rPr lang="en-US" sz="6400" dirty="0"/>
              <a:t>Direct Cost of Sales	</a:t>
            </a:r>
            <a:r>
              <a:rPr lang="en-US" sz="6400" dirty="0" smtClean="0"/>
              <a:t>		$</a:t>
            </a:r>
            <a:r>
              <a:rPr lang="en-US" sz="6400" dirty="0"/>
              <a:t>1,620 	$2,020 	$2,120 </a:t>
            </a:r>
          </a:p>
          <a:p>
            <a:r>
              <a:rPr lang="en-US" sz="6400" dirty="0"/>
              <a:t>			</a:t>
            </a:r>
          </a:p>
          <a:p>
            <a:r>
              <a:rPr lang="en-US" sz="6400" dirty="0"/>
              <a:t>Normal Operating Expenses			</a:t>
            </a:r>
          </a:p>
          <a:p>
            <a:r>
              <a:rPr lang="en-US" sz="6400" dirty="0"/>
              <a:t>Payroll and Payroll Taxes, Benefits, Etc.	$0 	$0 	</a:t>
            </a:r>
          </a:p>
          <a:p>
            <a:r>
              <a:rPr lang="en-US" sz="6400" dirty="0"/>
              <a:t>Rent and Utilities	</a:t>
            </a:r>
            <a:r>
              <a:rPr lang="en-US" sz="6400" dirty="0" smtClean="0"/>
              <a:t>		$</a:t>
            </a:r>
            <a:r>
              <a:rPr lang="en-US" sz="6400" dirty="0"/>
              <a:t>0 	$0 	$0 </a:t>
            </a:r>
          </a:p>
          <a:p>
            <a:r>
              <a:rPr lang="en-US" sz="6400" dirty="0"/>
              <a:t>Sales and Marketing </a:t>
            </a:r>
            <a:r>
              <a:rPr lang="en-US" sz="6400" dirty="0" smtClean="0"/>
              <a:t>Expenses	</a:t>
            </a:r>
            <a:r>
              <a:rPr lang="en-US" sz="6400" dirty="0"/>
              <a:t>	$0 	$0 	$0 </a:t>
            </a:r>
          </a:p>
          <a:p>
            <a:r>
              <a:rPr lang="en-US" sz="6400" dirty="0"/>
              <a:t>Other Operating Expenses	</a:t>
            </a:r>
            <a:r>
              <a:rPr lang="en-US" sz="6400" dirty="0" smtClean="0"/>
              <a:t>		$</a:t>
            </a:r>
            <a:r>
              <a:rPr lang="en-US" sz="6400" dirty="0"/>
              <a:t>0 	$0 	$0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78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Other Outflows			</a:t>
            </a:r>
          </a:p>
          <a:p>
            <a:r>
              <a:rPr lang="en-US" dirty="0"/>
              <a:t>Purchase of Assets	</a:t>
            </a:r>
            <a:r>
              <a:rPr lang="en-US" dirty="0" smtClean="0"/>
              <a:t>		$</a:t>
            </a:r>
            <a:r>
              <a:rPr lang="en-US" dirty="0"/>
              <a:t>3,540 	$0 	$0 </a:t>
            </a:r>
          </a:p>
          <a:p>
            <a:r>
              <a:rPr lang="en-US" dirty="0"/>
              <a:t>Subtotal Money Spent	</a:t>
            </a:r>
            <a:r>
              <a:rPr lang="en-US" dirty="0" smtClean="0"/>
              <a:t>		$</a:t>
            </a:r>
            <a:r>
              <a:rPr lang="en-US" dirty="0"/>
              <a:t>5,160 	$2,020 	$2,120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Ending Balance			</a:t>
            </a:r>
          </a:p>
          <a:p>
            <a:r>
              <a:rPr lang="en-US" dirty="0"/>
              <a:t>Ending </a:t>
            </a:r>
            <a:r>
              <a:rPr lang="en-US" dirty="0" err="1" smtClean="0"/>
              <a:t>Bal</a:t>
            </a:r>
            <a:r>
              <a:rPr lang="en-US" dirty="0" smtClean="0"/>
              <a:t> </a:t>
            </a:r>
            <a:r>
              <a:rPr lang="en-US" dirty="0"/>
              <a:t>Cash &amp;</a:t>
            </a:r>
            <a:r>
              <a:rPr lang="en-US" dirty="0" smtClean="0"/>
              <a:t> </a:t>
            </a:r>
            <a:r>
              <a:rPr lang="en-US" dirty="0"/>
              <a:t>Checking	</a:t>
            </a:r>
            <a:r>
              <a:rPr lang="en-US" dirty="0" smtClean="0"/>
              <a:t>	$</a:t>
            </a:r>
            <a:r>
              <a:rPr lang="en-US" dirty="0"/>
              <a:t>1,890 	$5,870 	$10,250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Profit Before Interest &amp;</a:t>
            </a:r>
            <a:r>
              <a:rPr lang="en-US" dirty="0" smtClean="0"/>
              <a:t> </a:t>
            </a:r>
            <a:r>
              <a:rPr lang="en-US" dirty="0"/>
              <a:t>Taxes			</a:t>
            </a:r>
          </a:p>
          <a:p>
            <a:r>
              <a:rPr lang="en-US" dirty="0"/>
              <a:t>Sales	</a:t>
            </a:r>
            <a:r>
              <a:rPr lang="en-US" dirty="0" smtClean="0"/>
              <a:t>				$</a:t>
            </a:r>
            <a:r>
              <a:rPr lang="en-US" dirty="0"/>
              <a:t>4,050 	$6,000 	$6,500 </a:t>
            </a:r>
          </a:p>
          <a:p>
            <a:r>
              <a:rPr lang="en-US" dirty="0"/>
              <a:t>  Less Cost of Sales	</a:t>
            </a:r>
            <a:r>
              <a:rPr lang="en-US" dirty="0" smtClean="0"/>
              <a:t>		($</a:t>
            </a:r>
            <a:r>
              <a:rPr lang="en-US" dirty="0"/>
              <a:t>1,620</a:t>
            </a:r>
            <a:r>
              <a:rPr lang="en-US" dirty="0" smtClean="0"/>
              <a:t>)($</a:t>
            </a:r>
            <a:r>
              <a:rPr lang="en-US" dirty="0"/>
              <a:t>2,020</a:t>
            </a:r>
            <a:r>
              <a:rPr lang="en-US" dirty="0" smtClean="0"/>
              <a:t>)($</a:t>
            </a:r>
            <a:r>
              <a:rPr lang="en-US" dirty="0"/>
              <a:t>2,120)</a:t>
            </a:r>
          </a:p>
          <a:p>
            <a:r>
              <a:rPr lang="en-US" dirty="0"/>
              <a:t>Gross Margin	</a:t>
            </a:r>
            <a:r>
              <a:rPr lang="en-US" dirty="0" smtClean="0"/>
              <a:t>			$</a:t>
            </a:r>
            <a:r>
              <a:rPr lang="en-US" dirty="0"/>
              <a:t>2,430 	$3,980 	$4,380 </a:t>
            </a:r>
          </a:p>
          <a:p>
            <a:r>
              <a:rPr lang="en-US" dirty="0"/>
              <a:t>  Less Operating Expenses	</a:t>
            </a:r>
            <a:r>
              <a:rPr lang="en-US" dirty="0" smtClean="0"/>
              <a:t>	$</a:t>
            </a:r>
            <a:r>
              <a:rPr lang="en-US" dirty="0"/>
              <a:t>0 	$0 	$0 </a:t>
            </a:r>
          </a:p>
          <a:p>
            <a:r>
              <a:rPr lang="en-US" dirty="0"/>
              <a:t>Profit Before Interest &amp;</a:t>
            </a:r>
            <a:r>
              <a:rPr lang="en-US" dirty="0" smtClean="0"/>
              <a:t> Taxes		$2,430 </a:t>
            </a:r>
            <a:r>
              <a:rPr lang="en-US" dirty="0"/>
              <a:t>	$3,980 	$4,380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Net Cash </a:t>
            </a:r>
            <a:r>
              <a:rPr lang="en-US" dirty="0" smtClean="0"/>
              <a:t>Flow		</a:t>
            </a:r>
            <a:r>
              <a:rPr lang="en-US" dirty="0"/>
              <a:t>	</a:t>
            </a:r>
            <a:r>
              <a:rPr lang="en-US" dirty="0" smtClean="0"/>
              <a:t>	($</a:t>
            </a:r>
            <a:r>
              <a:rPr lang="en-US" dirty="0"/>
              <a:t>1,110)	$3,980 	$4,380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Monthly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45129" cy="477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Yearly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74" y="1554135"/>
            <a:ext cx="7981725" cy="461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5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Monthly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2" y="1554135"/>
            <a:ext cx="8113427" cy="46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7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Year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0" y="1510047"/>
            <a:ext cx="8321330" cy="481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2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CEO </a:t>
            </a:r>
            <a:r>
              <a:rPr lang="en-US" dirty="0" err="1" smtClean="0"/>
              <a:t>Brejia</a:t>
            </a:r>
            <a:r>
              <a:rPr lang="en-US" dirty="0" smtClean="0"/>
              <a:t> Blocker</a:t>
            </a:r>
          </a:p>
          <a:p>
            <a:r>
              <a:rPr lang="en-US" dirty="0" err="1" smtClean="0"/>
              <a:t>Amazingg</a:t>
            </a:r>
            <a:r>
              <a:rPr lang="en-US" dirty="0" smtClean="0"/>
              <a:t> Umbrellas was born when CEO </a:t>
            </a:r>
            <a:r>
              <a:rPr lang="en-US" dirty="0" err="1" smtClean="0"/>
              <a:t>Brejia</a:t>
            </a:r>
            <a:r>
              <a:rPr lang="en-US" dirty="0" smtClean="0"/>
              <a:t> Blocker discovered an opportunity to customize umbrellas to be as unique as every student at SSU</a:t>
            </a:r>
          </a:p>
          <a:p>
            <a:r>
              <a:rPr lang="en-US" dirty="0" smtClean="0"/>
              <a:t>Positivity, motivation, and encouragement to rainy days</a:t>
            </a:r>
          </a:p>
          <a:p>
            <a:r>
              <a:rPr lang="en-US" dirty="0" smtClean="0"/>
              <a:t>Favorite clothing, favorite sports, pets, quotes, self-portraits and beyond</a:t>
            </a:r>
          </a:p>
        </p:txBody>
      </p:sp>
    </p:spTree>
    <p:extLst>
      <p:ext uri="{BB962C8B-B14F-4D97-AF65-F5344CB8AC3E}">
        <p14:creationId xmlns:p14="http://schemas.microsoft.com/office/powerpoint/2010/main" val="5235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Currency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2" y="1554135"/>
            <a:ext cx="8113428" cy="46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1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and Production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Umbrella $15</a:t>
            </a:r>
          </a:p>
          <a:p>
            <a:r>
              <a:rPr lang="en-US" dirty="0" smtClean="0"/>
              <a:t>Extra designs will cost based on material</a:t>
            </a:r>
          </a:p>
          <a:p>
            <a:r>
              <a:rPr lang="en-US" dirty="0" smtClean="0"/>
              <a:t>Wholesale Mart: $5 per unit/umbrella; $1 per umbrella sleeve</a:t>
            </a:r>
          </a:p>
          <a:p>
            <a:r>
              <a:rPr lang="en-US" dirty="0" smtClean="0"/>
              <a:t>Operating supplies: $100 minimum each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Buy From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company we recognize the need to attract our target market by staying in touch with the world around us</a:t>
            </a:r>
          </a:p>
          <a:p>
            <a:r>
              <a:rPr lang="en-US" dirty="0" smtClean="0"/>
              <a:t>We pride ourselves on customer service, in our eyes the customer is always right and we want to provide them with a product that they will enjoy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A!!!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676" y="1905000"/>
            <a:ext cx="3739031" cy="434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3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provide convenience and customization</a:t>
            </a:r>
          </a:p>
          <a:p>
            <a:r>
              <a:rPr lang="en-US" dirty="0" smtClean="0"/>
              <a:t>Deliver our product at an affordable price</a:t>
            </a:r>
          </a:p>
          <a:p>
            <a:r>
              <a:rPr lang="en-US" dirty="0" smtClean="0"/>
              <a:t>Focus on customer loyalty and customer satisfaction</a:t>
            </a:r>
          </a:p>
          <a:p>
            <a:r>
              <a:rPr lang="en-US" dirty="0" smtClean="0"/>
              <a:t>Become a household name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on Savannah State University’s Campus</a:t>
            </a:r>
          </a:p>
          <a:p>
            <a:r>
              <a:rPr lang="en-US" dirty="0" smtClean="0"/>
              <a:t>Savannah Residents </a:t>
            </a:r>
          </a:p>
          <a:p>
            <a:r>
              <a:rPr lang="en-US" dirty="0" smtClean="0"/>
              <a:t>young adults from the ages of 18 to 25, later introducing children designs</a:t>
            </a:r>
          </a:p>
          <a:p>
            <a:r>
              <a:rPr lang="en-US" dirty="0" smtClean="0"/>
              <a:t>Our focus is on a market that is actively expressing their personalities, beliefs, and values and wants to do so without constraints.</a:t>
            </a:r>
          </a:p>
        </p:txBody>
      </p:sp>
    </p:spTree>
    <p:extLst>
      <p:ext uri="{BB962C8B-B14F-4D97-AF65-F5344CB8AC3E}">
        <p14:creationId xmlns:p14="http://schemas.microsoft.com/office/powerpoint/2010/main" val="9867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Competitors/ Competitive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Savannah State Book Store</a:t>
            </a:r>
          </a:p>
          <a:p>
            <a:r>
              <a:rPr lang="en-US" dirty="0" err="1" smtClean="0"/>
              <a:t>Wal-mart</a:t>
            </a:r>
            <a:endParaRPr lang="en-US" dirty="0" smtClean="0"/>
          </a:p>
          <a:p>
            <a:r>
              <a:rPr lang="en-US" dirty="0" smtClean="0"/>
              <a:t>Target </a:t>
            </a:r>
          </a:p>
          <a:p>
            <a:r>
              <a:rPr lang="en-US" dirty="0" smtClean="0"/>
              <a:t>Innovation and Customization</a:t>
            </a:r>
          </a:p>
          <a:p>
            <a:r>
              <a:rPr lang="en-US" dirty="0"/>
              <a:t>A</a:t>
            </a:r>
            <a:r>
              <a:rPr lang="en-US" dirty="0" smtClean="0"/>
              <a:t>ffordable price and creative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Differentiation strategy </a:t>
            </a:r>
          </a:p>
          <a:p>
            <a:pPr lvl="1"/>
            <a:r>
              <a:rPr lang="en-US" dirty="0" smtClean="0"/>
              <a:t>Recognize the  need to be different</a:t>
            </a:r>
          </a:p>
          <a:p>
            <a:pPr lvl="1"/>
            <a:r>
              <a:rPr lang="en-US" dirty="0" smtClean="0"/>
              <a:t>Seek to build customer loyalty </a:t>
            </a:r>
          </a:p>
          <a:p>
            <a:pPr lvl="1"/>
            <a:r>
              <a:rPr lang="en-US" dirty="0" smtClean="0"/>
              <a:t>Offer discounts and specials</a:t>
            </a:r>
          </a:p>
          <a:p>
            <a:pPr lvl="1"/>
            <a:r>
              <a:rPr lang="en-US" dirty="0" smtClean="0"/>
              <a:t>Pursue expansion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Innovative</a:t>
            </a:r>
          </a:p>
          <a:p>
            <a:r>
              <a:rPr lang="en-US" dirty="0" smtClean="0"/>
              <a:t>Variety</a:t>
            </a:r>
          </a:p>
          <a:p>
            <a:r>
              <a:rPr lang="en-US" dirty="0" smtClean="0"/>
              <a:t>Personalized</a:t>
            </a:r>
          </a:p>
          <a:p>
            <a:r>
              <a:rPr lang="en-US" dirty="0" smtClean="0"/>
              <a:t>High quality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400300"/>
            <a:ext cx="22288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95697"/>
            <a:ext cx="22288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7" y="41148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1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S.W.O.T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Strengths: unique product, affordable, cutting edge background in business and marketing skills, business strategies</a:t>
            </a:r>
          </a:p>
          <a:p>
            <a:r>
              <a:rPr lang="en-US" dirty="0" smtClean="0"/>
              <a:t>Weaknesses: unfamiliarity of market, customer base</a:t>
            </a:r>
          </a:p>
          <a:p>
            <a:r>
              <a:rPr lang="en-US" dirty="0" smtClean="0"/>
              <a:t>Opportunities: seek expansion opportunities</a:t>
            </a:r>
          </a:p>
          <a:p>
            <a:r>
              <a:rPr lang="en-US" dirty="0" smtClean="0"/>
              <a:t>Threats: relative new, unexpected costs,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Strong sales potential</a:t>
            </a:r>
          </a:p>
          <a:p>
            <a:r>
              <a:rPr lang="en-US" dirty="0" smtClean="0"/>
              <a:t>Personal expression</a:t>
            </a:r>
          </a:p>
          <a:p>
            <a:r>
              <a:rPr lang="en-US" dirty="0" smtClean="0"/>
              <a:t>Slim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1627</TotalTime>
  <Words>419</Words>
  <Application>Microsoft Office PowerPoint</Application>
  <PresentationFormat>On-screen Show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Amazingg Umbrellas</vt:lpstr>
      <vt:lpstr>Our Vision </vt:lpstr>
      <vt:lpstr>Mission</vt:lpstr>
      <vt:lpstr>Target Market</vt:lpstr>
      <vt:lpstr>Competitors/ Competitive Edge</vt:lpstr>
      <vt:lpstr>Strategic Options</vt:lpstr>
      <vt:lpstr>Our Product</vt:lpstr>
      <vt:lpstr>S.W.O.T</vt:lpstr>
      <vt:lpstr>Market Analysis </vt:lpstr>
      <vt:lpstr>Market Strategy</vt:lpstr>
      <vt:lpstr>Sales Strategy</vt:lpstr>
      <vt:lpstr>Milestones</vt:lpstr>
      <vt:lpstr>Financial Plan</vt:lpstr>
      <vt:lpstr>Financials</vt:lpstr>
      <vt:lpstr>Financial Continues</vt:lpstr>
      <vt:lpstr>Profit Monthly</vt:lpstr>
      <vt:lpstr>Profit Yearly</vt:lpstr>
      <vt:lpstr>Sales Monthly</vt:lpstr>
      <vt:lpstr>Sales by Year</vt:lpstr>
      <vt:lpstr>Company Currency</vt:lpstr>
      <vt:lpstr>Product and Production Costs</vt:lpstr>
      <vt:lpstr>Why Buy From Us…</vt:lpstr>
      <vt:lpstr>Q &amp; A!!!</vt:lpstr>
    </vt:vector>
  </TitlesOfParts>
  <Company>Savannah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Amazingg Umbrellas</dc:title>
  <dc:creator>Student</dc:creator>
  <cp:lastModifiedBy>Student</cp:lastModifiedBy>
  <cp:revision>23</cp:revision>
  <dcterms:created xsi:type="dcterms:W3CDTF">2012-11-05T00:53:25Z</dcterms:created>
  <dcterms:modified xsi:type="dcterms:W3CDTF">2012-11-06T04:01:03Z</dcterms:modified>
</cp:coreProperties>
</file>